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9.xml" ContentType="application/vnd.openxmlformats-officedocument.presentationml.slide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35"/>
  </p:notesMasterIdLst>
  <p:handoutMasterIdLst>
    <p:handoutMasterId r:id="rId36"/>
  </p:handoutMasterIdLst>
  <p:sldIdLst>
    <p:sldId id="280" r:id="rId2"/>
    <p:sldId id="281" r:id="rId3"/>
    <p:sldId id="304" r:id="rId4"/>
    <p:sldId id="282" r:id="rId5"/>
    <p:sldId id="302" r:id="rId6"/>
    <p:sldId id="283" r:id="rId7"/>
    <p:sldId id="284" r:id="rId8"/>
    <p:sldId id="303" r:id="rId9"/>
    <p:sldId id="301" r:id="rId10"/>
    <p:sldId id="308" r:id="rId11"/>
    <p:sldId id="285" r:id="rId12"/>
    <p:sldId id="30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309" r:id="rId21"/>
    <p:sldId id="293" r:id="rId22"/>
    <p:sldId id="294" r:id="rId23"/>
    <p:sldId id="310" r:id="rId24"/>
    <p:sldId id="306" r:id="rId25"/>
    <p:sldId id="295" r:id="rId26"/>
    <p:sldId id="296" r:id="rId27"/>
    <p:sldId id="297" r:id="rId28"/>
    <p:sldId id="311" r:id="rId29"/>
    <p:sldId id="298" r:id="rId30"/>
    <p:sldId id="312" r:id="rId31"/>
    <p:sldId id="307" r:id="rId32"/>
    <p:sldId id="299" r:id="rId33"/>
    <p:sldId id="300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utive Mono" panose="020B0604020202020204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SemiBold" panose="020B0706030804020204" pitchFamily="34" charset="0"/>
      <p:bold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45545F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618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8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120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8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46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23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97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5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886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7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8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3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40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5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0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6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60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Kernel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 the Linux Kernel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Install and Configure Kernel Modules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Kernel Modules</a:t>
            </a:r>
          </a:p>
        </p:txBody>
      </p:sp>
    </p:spTree>
    <p:extLst>
      <p:ext uri="{BB962C8B-B14F-4D97-AF65-F5344CB8AC3E}">
        <p14:creationId xmlns:p14="http://schemas.microsoft.com/office/powerpoint/2010/main" val="336039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E43A8-BA29-47EF-8822-B7783FFC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uname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A169E-7A0D-4BDF-A717-0B8ED152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29AE8-78C7-4386-97BF-F6377B18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89" y="840001"/>
            <a:ext cx="6505022" cy="35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22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3CC06B-7BFF-4978-A9FF-9862ACE4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A9CD5-8A7E-480A-9BB5-2D0DD13F7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5B1E3447-9624-4ADA-ABB8-198C4A6D6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118091"/>
              </p:ext>
            </p:extLst>
          </p:nvPr>
        </p:nvGraphicFramePr>
        <p:xfrm>
          <a:off x="950210" y="1091407"/>
          <a:ext cx="7239000" cy="2960685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Kernel Layer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SCI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Handles system calls sent from user space to kernel.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Enables scheduling of calls and of managing multiple calls at once.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Process management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Allocates execution space on processor to processes.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Shares processor time for multiple processes.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Memory management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Shares memory with user space resources.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Allocates memory on request and frees it when no longer needed.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File system management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Stores, organizes, and tracks files.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Also supports VFS.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502450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Device management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Manages interface between devices and user space.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Reads calls to devices and passes them 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774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47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1463B-12AE-4FDE-B683-A48C4B1C66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the Linux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36660-FB0A-4906-B4AE-0619F164F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0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BBF82-8E81-47EF-9D56-CD8BCC8B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need to troubleshoot kernel issues.</a:t>
            </a:r>
          </a:p>
          <a:p>
            <a:r>
              <a:rPr lang="en-US" dirty="0"/>
              <a:t>You'll explore kernel concepts to refresh your knowledge.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3A0D8-0FAB-4FE0-B056-3BAC0895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Exploring the Linux Kernel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FF723-337D-4398-B27A-B6ABC66EE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2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74B96F-1DE1-498E-AAE1-1BE72F3B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0DFE0E-B6A9-4422-9304-59A22D525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System-level objects that extend the functionality of the kernel.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E2DEE-2AA3-4553-A492-2C03FEC07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98124-A534-4781-B2D6-5BB402F4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dynamically loaded/unloaded.</a:t>
            </a:r>
          </a:p>
          <a:p>
            <a:r>
              <a:rPr lang="en-US" dirty="0"/>
              <a:t>Kernel can recompile itself with a reboot.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Reduce burden on kernel.</a:t>
            </a:r>
          </a:p>
          <a:p>
            <a:pPr lvl="1"/>
            <a:r>
              <a:rPr lang="en-US" dirty="0"/>
              <a:t>Dynamic loading reduces memory consumption.</a:t>
            </a:r>
          </a:p>
          <a:p>
            <a:pPr lvl="1"/>
            <a:r>
              <a:rPr lang="en-US" dirty="0"/>
              <a:t>Avoid reboot when new functionality is required.</a:t>
            </a:r>
          </a:p>
          <a:p>
            <a:r>
              <a:rPr lang="en-US" dirty="0"/>
              <a:t>Use .ko extension.</a:t>
            </a:r>
          </a:p>
          <a:p>
            <a:r>
              <a:rPr lang="en-US" dirty="0"/>
              <a:t>Module for one kernel version may not be compatible with other versions.</a:t>
            </a:r>
          </a:p>
        </p:txBody>
      </p:sp>
    </p:spTree>
    <p:extLst>
      <p:ext uri="{BB962C8B-B14F-4D97-AF65-F5344CB8AC3E}">
        <p14:creationId xmlns:p14="http://schemas.microsoft.com/office/powerpoint/2010/main" val="340626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B0F4A5-EA60-42A7-8D20-76F095A1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/usr/lib/</a:t>
            </a:r>
            <a:r>
              <a:rPr lang="en-US" dirty="0"/>
              <a:t>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7CB60-6318-4591-83D4-5315F5752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3D370A-6409-4F81-8100-A57BC3AFF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shared libraries and binaries for software packages.</a:t>
            </a:r>
          </a:p>
          <a:p>
            <a:r>
              <a:rPr lang="en-US" dirty="0"/>
              <a:t>Not meant to be executed by users.</a:t>
            </a:r>
          </a:p>
          <a:p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/usr/lib/modules</a:t>
            </a:r>
            <a:r>
              <a:rPr lang="en-US" dirty="0"/>
              <a:t> contains modules for different kernel versions.</a:t>
            </a:r>
          </a:p>
          <a:p>
            <a:pPr lvl="1"/>
            <a:r>
              <a:rPr lang="en-US" dirty="0"/>
              <a:t>Has directory named after kernel's version number.</a:t>
            </a:r>
          </a:p>
          <a:p>
            <a:pPr lvl="1"/>
            <a:r>
              <a:rPr lang="en-US" dirty="0"/>
              <a:t>Modules are in subdirectories based on category.</a:t>
            </a:r>
          </a:p>
          <a:p>
            <a:r>
              <a:rPr lang="en-US" dirty="0"/>
              <a:t>Example Bluetooth driver module location:</a:t>
            </a:r>
          </a:p>
          <a:p>
            <a:pPr lvl="1"/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/usr/lib/modules/&lt;kernel version&gt;/kernel/drivers/bluetooth/</a:t>
            </a:r>
          </a:p>
        </p:txBody>
      </p:sp>
    </p:spTree>
    <p:extLst>
      <p:ext uri="{BB962C8B-B14F-4D97-AF65-F5344CB8AC3E}">
        <p14:creationId xmlns:p14="http://schemas.microsoft.com/office/powerpoint/2010/main" val="26445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CF501-9F1E-4EE2-A0A7-9BB0308E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Management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E0D34-EDE1-4295-895A-E92C3B80C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1EFD3180-5782-4E51-A0EB-22BAD79DF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76400"/>
              </p:ext>
            </p:extLst>
          </p:nvPr>
        </p:nvGraphicFramePr>
        <p:xfrm>
          <a:off x="1351120" y="1585510"/>
          <a:ext cx="6437180" cy="1972480"/>
        </p:xfrm>
        <a:graphic>
          <a:graphicData uri="http://schemas.openxmlformats.org/drawingml/2006/table">
            <a:tbl>
              <a:tblPr/>
              <a:tblGrid>
                <a:gridCol w="1166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0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ousine" panose="020B0604020202020204" charset="0"/>
                        </a:rPr>
                        <a:t>lsmod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Display loaded kernel modules and their details.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modinfo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info about a particular module.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insmod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Install module into running kernel. Doesn't install dependencies.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rmmod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module from running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502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38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AF7B-A51C-41A0-85F1-7B52DE72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modprobe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48902-08FC-481D-A7AD-FC92240D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A2E97-CA53-48C4-AE95-B1C0F78ED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add/remove modules from kernel.</a:t>
            </a:r>
          </a:p>
          <a:p>
            <a:r>
              <a:rPr lang="en-US" dirty="0"/>
              <a:t>Can load dependent modules as well.</a:t>
            </a:r>
          </a:p>
          <a:p>
            <a:r>
              <a:rPr lang="en-US" dirty="0"/>
              <a:t>Preferred over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insmod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rmmod</a:t>
            </a:r>
            <a:r>
              <a:rPr lang="en-US" dirty="0"/>
              <a:t> commands.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-a</a:t>
            </a:r>
            <a:r>
              <a:rPr lang="en-US" dirty="0"/>
              <a:t> option to add modules.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-r</a:t>
            </a:r>
            <a:r>
              <a:rPr lang="en-US" dirty="0"/>
              <a:t> option to remove modules.</a:t>
            </a:r>
          </a:p>
        </p:txBody>
      </p:sp>
    </p:spTree>
    <p:extLst>
      <p:ext uri="{BB962C8B-B14F-4D97-AF65-F5344CB8AC3E}">
        <p14:creationId xmlns:p14="http://schemas.microsoft.com/office/powerpoint/2010/main" val="333641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4125-DF44-404D-8DAB-83964D48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depmod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C40F1F-CFE6-497D-ABA9-11C2EBECE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BB8F-A753-4BF5-A581-505231154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modprobe</a:t>
            </a:r>
            <a:r>
              <a:rPr lang="en-US" sz="1600" dirty="0"/>
              <a:t> reads </a:t>
            </a:r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modules.dep</a:t>
            </a:r>
            <a:r>
              <a:rPr lang="en-US" sz="1600" dirty="0"/>
              <a:t> to identify dependencies.</a:t>
            </a:r>
          </a:p>
          <a:p>
            <a:pPr lvl="1"/>
            <a:r>
              <a:rPr lang="en-US" sz="1400" dirty="0"/>
              <a:t>Needs this to be accurate.</a:t>
            </a:r>
          </a:p>
          <a:p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depmod</a:t>
            </a:r>
            <a:r>
              <a:rPr lang="en-US" sz="1600" dirty="0"/>
              <a:t> command updates </a:t>
            </a:r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modules.dep</a:t>
            </a:r>
            <a:r>
              <a:rPr lang="en-US" sz="1600" dirty="0"/>
              <a:t> database.</a:t>
            </a:r>
          </a:p>
          <a:p>
            <a:r>
              <a:rPr lang="en-US" sz="1600" dirty="0"/>
              <a:t>Searches contents of </a:t>
            </a:r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/lib/modules/&lt;kernel version&gt;/</a:t>
            </a:r>
            <a:r>
              <a:rPr lang="en-US" sz="1600" dirty="0"/>
              <a:t> for each module.</a:t>
            </a:r>
          </a:p>
          <a:p>
            <a:pPr lvl="1"/>
            <a:r>
              <a:rPr lang="en-US" sz="1400" dirty="0"/>
              <a:t>Modules may export "symbols" (services).</a:t>
            </a:r>
          </a:p>
          <a:p>
            <a:pPr lvl="1"/>
            <a:r>
              <a:rPr lang="en-US" sz="1400" dirty="0"/>
              <a:t>Other modules may use exported symbols.</a:t>
            </a:r>
          </a:p>
          <a:p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depmod</a:t>
            </a:r>
            <a:r>
              <a:rPr lang="en-US" sz="1600" dirty="0"/>
              <a:t> aggregates instances of symbol export/use.</a:t>
            </a:r>
          </a:p>
          <a:p>
            <a:pPr lvl="1"/>
            <a:r>
              <a:rPr lang="en-US" sz="1400" dirty="0"/>
              <a:t>Builds </a:t>
            </a:r>
            <a:r>
              <a:rPr lang="en-US" sz="1400" dirty="0">
                <a:latin typeface="Cutive Mono" panose="020B0604020202020204" charset="0"/>
                <a:cs typeface="Cousine" panose="020B0604020202020204" charset="0"/>
              </a:rPr>
              <a:t>modules.dep</a:t>
            </a:r>
            <a:r>
              <a:rPr lang="en-US" sz="1400" dirty="0"/>
              <a:t> this way.</a:t>
            </a:r>
          </a:p>
        </p:txBody>
      </p:sp>
    </p:spTree>
    <p:extLst>
      <p:ext uri="{BB962C8B-B14F-4D97-AF65-F5344CB8AC3E}">
        <p14:creationId xmlns:p14="http://schemas.microsoft.com/office/powerpoint/2010/main" val="2750941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F807-F0DB-4D33-BF35-931DDC2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Configuration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C7A1E-17E7-4D3F-BE90-1634B1E78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54398-8A14-44BC-ACBB-C1D901B7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/etc/modprobe.conf</a:t>
            </a:r>
          </a:p>
          <a:p>
            <a:pPr lvl="1"/>
            <a:r>
              <a:rPr lang="en-US" dirty="0"/>
              <a:t>Configuration file whose settings apply to loaded modules persistently.</a:t>
            </a:r>
          </a:p>
          <a:p>
            <a:pPr lvl="1"/>
            <a:r>
              <a:rPr lang="en-US" dirty="0"/>
              <a:t>Can configure module dependencies and aliases.</a:t>
            </a:r>
          </a:p>
          <a:p>
            <a:pPr lvl="1"/>
            <a:r>
              <a:rPr lang="en-US" dirty="0"/>
              <a:t>Deprecated in newer distros.</a:t>
            </a:r>
          </a:p>
          <a:p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/etc/modprobe.d/</a:t>
            </a:r>
          </a:p>
          <a:p>
            <a:pPr lvl="1"/>
            <a:r>
              <a:rPr lang="en-US" dirty="0"/>
              <a:t>Contains .conf files.</a:t>
            </a:r>
          </a:p>
          <a:p>
            <a:pPr lvl="1"/>
            <a:r>
              <a:rPr lang="en-US" dirty="0"/>
              <a:t>Files tell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modprobe</a:t>
            </a:r>
            <a:r>
              <a:rPr lang="en-US" dirty="0"/>
              <a:t> to run additional modules with specified options.</a:t>
            </a:r>
          </a:p>
          <a:p>
            <a:pPr lvl="1"/>
            <a:r>
              <a:rPr lang="en-US" dirty="0"/>
              <a:t>Chosen module leverages additional module's functionality.</a:t>
            </a:r>
          </a:p>
          <a:p>
            <a:pPr lvl="1"/>
            <a:r>
              <a:rPr lang="en-US" dirty="0"/>
              <a:t>Additional module not loaded into kernel.</a:t>
            </a:r>
          </a:p>
          <a:p>
            <a:pPr lvl="1"/>
            <a:r>
              <a:rPr lang="en-US" dirty="0"/>
              <a:t>Module might run better with other modules installed, but not loaded into kernel.</a:t>
            </a:r>
          </a:p>
        </p:txBody>
      </p:sp>
    </p:spTree>
    <p:extLst>
      <p:ext uri="{BB962C8B-B14F-4D97-AF65-F5344CB8AC3E}">
        <p14:creationId xmlns:p14="http://schemas.microsoft.com/office/powerpoint/2010/main" val="409926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A907-CE9A-4F52-A6FA-89A316DD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44BBFB-FB04-4463-A47F-058DDC03C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core component of an operating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4EF84-2D7C-4404-9699-C363D7261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5EF1A0-9C57-4749-87C6-F52635F4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other components rely on it.</a:t>
            </a:r>
          </a:p>
          <a:p>
            <a:r>
              <a:rPr lang="en-US" dirty="0"/>
              <a:t>Manages file system access, memory, processes, devices, etc.</a:t>
            </a:r>
          </a:p>
          <a:p>
            <a:r>
              <a:rPr lang="en-US" dirty="0"/>
              <a:t>Controls all plugged-in hardware devices.</a:t>
            </a:r>
          </a:p>
          <a:p>
            <a:r>
              <a:rPr lang="en-US" dirty="0"/>
              <a:t>One of first elements to be loaded on startup.</a:t>
            </a:r>
          </a:p>
          <a:p>
            <a:r>
              <a:rPr lang="en-US" dirty="0"/>
              <a:t>Remains in memory during computer's operation.</a:t>
            </a:r>
          </a:p>
          <a:p>
            <a:r>
              <a:rPr lang="en-US" dirty="0"/>
              <a:t>Contains system-level commands/functions hidden from users.</a:t>
            </a:r>
          </a:p>
        </p:txBody>
      </p:sp>
    </p:spTree>
    <p:extLst>
      <p:ext uri="{BB962C8B-B14F-4D97-AF65-F5344CB8AC3E}">
        <p14:creationId xmlns:p14="http://schemas.microsoft.com/office/powerpoint/2010/main" val="3446009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10762C-445F-4580-90B8-6597445F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Module Configuration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BE1E-72FB-48D0-A306-B20457989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40EB6-B99F-4E55-892D-73BF4FA9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94" y="1089377"/>
            <a:ext cx="6678413" cy="32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6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9ADB-09D4-4D26-B43D-8EB26FC9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4A399-1B19-4A2B-8B48-A23586818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67098-70ED-4646-8FCE-00A691BB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You can change system parameters at runtime.</a:t>
            </a:r>
          </a:p>
          <a:p>
            <a:r>
              <a:rPr lang="en-US" sz="1600" dirty="0"/>
              <a:t>Improve performance, harden security, limit networking, etc.</a:t>
            </a:r>
          </a:p>
          <a:p>
            <a:r>
              <a:rPr lang="en-US" sz="1600" dirty="0">
                <a:latin typeface="Cutive Mono" panose="020B0604020202020204" charset="0"/>
                <a:cs typeface="Cousine" panose="020B0604020202020204" charset="0"/>
              </a:rPr>
              <a:t>/proc/sys/</a:t>
            </a:r>
            <a:r>
              <a:rPr lang="en-US" sz="1600" dirty="0"/>
              <a:t> lists configurable parameters.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A6F181D4-BBC0-4E7C-B5D5-64D6F68B0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689982"/>
              </p:ext>
            </p:extLst>
          </p:nvPr>
        </p:nvGraphicFramePr>
        <p:xfrm>
          <a:off x="1876844" y="1954504"/>
          <a:ext cx="5385732" cy="2865120"/>
        </p:xfrm>
        <a:graphic>
          <a:graphicData uri="http://schemas.openxmlformats.org/drawingml/2006/table">
            <a:tbl>
              <a:tblPr/>
              <a:tblGrid>
                <a:gridCol w="1170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5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Directory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Includes Parameters Related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ousine" panose="020B0604020202020204" charset="0"/>
                        </a:rPr>
                        <a:t>crypto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Cryptographic services.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debug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Debugging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dev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Hardware devices.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fs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File system data.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50245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kernel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Miscellaneous kernel functionality.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772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net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Networking functionality.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23085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user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space limitations.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1611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vm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Virtual memory management.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5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99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C095-9D61-4C8C-84E6-FEC2391B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sysctl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A5D7C-512C-43FB-BAE1-A9DD7BC05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B07C2-7973-4B0D-BFCB-41FF95AC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view or set kernel parameters at runtime.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6E95ED0F-97BC-4BCB-8E49-136E46328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79121"/>
              </p:ext>
            </p:extLst>
          </p:nvPr>
        </p:nvGraphicFramePr>
        <p:xfrm>
          <a:off x="1120657" y="1796177"/>
          <a:ext cx="6898106" cy="2366976"/>
        </p:xfrm>
        <a:graphic>
          <a:graphicData uri="http://schemas.openxmlformats.org/drawingml/2006/table">
            <a:tbl>
              <a:tblPr/>
              <a:tblGrid>
                <a:gridCol w="2398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9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ousine" panose="020B0604020202020204" charset="0"/>
                        </a:rPr>
                        <a:t>-a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Display all parameters and their values.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-w {parameter}={value}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a parameter value.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-p[file name]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Load settings from specified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Ignore errors about unknown keys.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50245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-r {pattern}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Apply command to parameters matching a pattern.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2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78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C66E8E-27E2-4E85-929A-8C0D6766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sysctl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2146D-038D-4456-AC7B-7386CE9C5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3CBC-9846-443D-93A0-854EFF6F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12" y="1121460"/>
            <a:ext cx="6694977" cy="32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70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AB292-358A-4588-9457-F1E7A3A46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Installing and Configuring Kernel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24BE9-7C8E-4025-BEBC-04A60CE33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0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FD532-F7B3-42DD-A7BD-A01B579C2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transfer data to your mobile device wirelessly.</a:t>
            </a:r>
          </a:p>
          <a:p>
            <a:r>
              <a:rPr lang="en-US" dirty="0"/>
              <a:t>You plug in a USB Bluetooth adapter.</a:t>
            </a:r>
          </a:p>
          <a:p>
            <a:r>
              <a:rPr lang="en-US" dirty="0"/>
              <a:t>The adapter doesn't seem to work.</a:t>
            </a:r>
          </a:p>
          <a:p>
            <a:r>
              <a:rPr lang="en-US" dirty="0"/>
              <a:t>You discover the USB Bluetooth driver isn't available.</a:t>
            </a:r>
          </a:p>
          <a:p>
            <a:r>
              <a:rPr lang="en-US" dirty="0"/>
              <a:t>You'll inspect the kernel and load the appropriate module.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40526E-A001-4F75-9125-EBC5FA81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Installing and Configuring Kernel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53B11-CE61-4630-BF0D-F06F5080E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3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3152A-C931-4938-AF13-2B272B77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/proc/</a:t>
            </a:r>
            <a:r>
              <a:rPr lang="en-US" dirty="0"/>
              <a:t>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B50F-EAB6-4029-A1A6-BDA2E184D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EB53AB82-C08D-4D5F-AFE5-76A16CDDC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4317"/>
              </p:ext>
            </p:extLst>
          </p:nvPr>
        </p:nvGraphicFramePr>
        <p:xfrm>
          <a:off x="967112" y="993766"/>
          <a:ext cx="7205196" cy="3155968"/>
        </p:xfrm>
        <a:graphic>
          <a:graphicData uri="http://schemas.openxmlformats.org/drawingml/2006/table">
            <a:tbl>
              <a:tblPr/>
              <a:tblGrid>
                <a:gridCol w="2111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File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Contains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ousine" panose="020B0604020202020204" charset="0"/>
                        </a:rPr>
                        <a:t>/proc/cmdline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Options passed to kernel at boot time.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/proc/cpuinfo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CPU information.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/proc/devices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of character and block devices loaded into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/proc/filesystems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of supported file system types and any currently mounted.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50245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/proc/meminfo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Information about RAM usage.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2416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/proc/modules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Information about currently installed modules.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00661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sine" panose="020B0604020202020204" charset="0"/>
                        </a:rPr>
                        <a:t>/proc/stat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Various stats about system since last reboot.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12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5EA63-640F-4B53-B48F-F9056F09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/proc/version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4E4CE-29E7-4708-82C8-31927DE2D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764C97-F41A-4FEA-820D-D9A3F6E8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info about kernel:</a:t>
            </a:r>
          </a:p>
          <a:p>
            <a:pPr lvl="1"/>
            <a:r>
              <a:rPr lang="en-US" dirty="0"/>
              <a:t>Version of kernel.</a:t>
            </a:r>
          </a:p>
          <a:p>
            <a:pPr lvl="1"/>
            <a:r>
              <a:rPr lang="en-US" dirty="0"/>
              <a:t>Version of GCC.</a:t>
            </a:r>
          </a:p>
          <a:p>
            <a:pPr lvl="1"/>
            <a:r>
              <a:rPr lang="en-US" dirty="0"/>
              <a:t>User name of compiler.</a:t>
            </a:r>
          </a:p>
          <a:p>
            <a:pPr lvl="1"/>
            <a:r>
              <a:rPr lang="en-US" dirty="0"/>
              <a:t>Time of compilation.</a:t>
            </a:r>
          </a:p>
          <a:p>
            <a:r>
              <a:rPr lang="en-US" dirty="0"/>
              <a:t>Version may impact system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83231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131846-4B14-44BA-A619-29E15D3B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/proc/version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BFF13-28FB-4E94-97A2-84FF64A5F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07ED8-53EA-457F-AB39-662C14F8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36628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3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38CF-0002-4879-B084-5203283C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dmesg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F729B-52A5-432C-87F9-2642A6B0F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D0C36-3535-4CFC-AD8B-434A9BE9E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Prints messages sent to kernel buffer during and after boot.</a:t>
            </a:r>
          </a:p>
          <a:p>
            <a:r>
              <a:rPr lang="en-US" dirty="0"/>
              <a:t>Device drivers send messages.</a:t>
            </a:r>
          </a:p>
          <a:p>
            <a:pPr lvl="1"/>
            <a:r>
              <a:rPr lang="en-US" dirty="0"/>
              <a:t>Indicates status of modules/parameters.</a:t>
            </a:r>
          </a:p>
          <a:p>
            <a:pPr lvl="1"/>
            <a:r>
              <a:rPr lang="en-US" dirty="0"/>
              <a:t>Diagnostic messages when there are errors.</a:t>
            </a:r>
          </a:p>
          <a:p>
            <a:r>
              <a:rPr lang="en-US" dirty="0"/>
              <a:t>Other kernel components can send messages too.</a:t>
            </a:r>
          </a:p>
          <a:p>
            <a:r>
              <a:rPr lang="en-US" dirty="0"/>
              <a:t>Message buffer can also be accessed from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/var/log/dmesg</a:t>
            </a:r>
          </a:p>
          <a:p>
            <a:r>
              <a:rPr lang="en-US" dirty="0"/>
              <a:t>Use to look for potential issues with kernel components.</a:t>
            </a:r>
          </a:p>
          <a:p>
            <a:r>
              <a:rPr lang="en-US" dirty="0"/>
              <a:t>Use to validate modules are loading.</a:t>
            </a:r>
          </a:p>
        </p:txBody>
      </p:sp>
    </p:spTree>
    <p:extLst>
      <p:ext uri="{BB962C8B-B14F-4D97-AF65-F5344CB8AC3E}">
        <p14:creationId xmlns:p14="http://schemas.microsoft.com/office/powerpoint/2010/main" val="275510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C839-94DD-405E-9492-9EFBC333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30189-5A3B-479A-AF56-5992AFCDD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EBCA9-6602-432B-A0F7-4A89BDE9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51" y="919632"/>
            <a:ext cx="6041299" cy="33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8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DB2EBB-9B78-4A9B-9C04-5236E514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sine" panose="020B0604020202020204" charset="0"/>
              </a:rPr>
              <a:t>dmesg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922FF-2B01-4E7C-B454-D057ED68A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6830-1A23-43BE-94EC-FF107AAD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29" y="708660"/>
            <a:ext cx="7036343" cy="38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4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ACA35-B21A-4697-8F84-5C5D29552C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Monitoring Kernel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CC1F0-EB97-4A5B-8A5C-D047A37D8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6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031359-03DB-4DAE-A117-3024BA1A7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ensure USB Bluetooth module was loaded into kernel.</a:t>
            </a:r>
          </a:p>
          <a:p>
            <a:r>
              <a:rPr lang="en-US" dirty="0"/>
              <a:t>You want to ensure there aren't any errors.</a:t>
            </a:r>
          </a:p>
          <a:p>
            <a:r>
              <a:rPr lang="en-US" dirty="0"/>
              <a:t>Also identify kernel version for future reference.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92584-A6CC-456B-B52E-EB6B731B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Monitoring Kernel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8F4A7-E763-44A9-AC31-4AF022D6F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5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you expect that you will need to load any special modules into the kernel to fulfill your organization's requirements? If so, what modules might you need to load?</a:t>
            </a:r>
          </a:p>
          <a:p>
            <a:r>
              <a:rPr lang="en-US" dirty="0"/>
              <a:t>Do you expect that you will need to configure any kernel parameters at runtime? If so, what kind of parameters might you configure?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BBECC1-46CC-47AF-ACA7-6E95F3F4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Space and User Space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0B1F8-D55E-4D79-85E4-2F99C4EAB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4C7373-19E3-471D-9AF6-AC62EF621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space:</a:t>
            </a:r>
          </a:p>
          <a:p>
            <a:pPr lvl="1"/>
            <a:r>
              <a:rPr lang="en-US" dirty="0"/>
              <a:t>Region in memory where kernel executes its services.</a:t>
            </a:r>
          </a:p>
          <a:p>
            <a:r>
              <a:rPr lang="en-US" dirty="0"/>
              <a:t>User space:</a:t>
            </a:r>
          </a:p>
          <a:p>
            <a:pPr lvl="1"/>
            <a:r>
              <a:rPr lang="en-US" dirty="0"/>
              <a:t>Region in memory outside of kernel space.</a:t>
            </a:r>
          </a:p>
          <a:p>
            <a:pPr lvl="1"/>
            <a:r>
              <a:rPr lang="en-US" dirty="0"/>
              <a:t>Includes high-level apps, background processes, system libraries, etc.</a:t>
            </a:r>
          </a:p>
          <a:p>
            <a:r>
              <a:rPr lang="en-US" dirty="0"/>
              <a:t>Software in user space accesses kernel space services.</a:t>
            </a:r>
          </a:p>
          <a:p>
            <a:pPr lvl="1"/>
            <a:r>
              <a:rPr lang="en-US" dirty="0"/>
              <a:t>Issues system calls.</a:t>
            </a:r>
          </a:p>
          <a:p>
            <a:pPr lvl="1"/>
            <a:r>
              <a:rPr lang="en-US" dirty="0"/>
              <a:t>Provides app with resources needed to perform a task.</a:t>
            </a:r>
          </a:p>
          <a:p>
            <a:pPr lvl="1"/>
            <a:r>
              <a:rPr lang="en-US" dirty="0"/>
              <a:t>Example: App calls kernel to leverage I/O for data storage writing.</a:t>
            </a:r>
          </a:p>
          <a:p>
            <a:r>
              <a:rPr lang="en-US" dirty="0"/>
              <a:t>Split between spaces promotes stability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34359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8CF1-9226-864C-BC45-F01968AC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Space and User Space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1E8D2-B9D8-5747-AF2A-D4C240CD7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11FA0-2307-40A3-A21A-C711F876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93" y="962563"/>
            <a:ext cx="6352015" cy="34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4ADC57-F66C-484A-A9F9-6801357F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Kernels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2A947-1DAB-4A6F-AAE6-D2B04A152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9EBF1B-6E42-4F1E-AFB9-89B64E58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Monolithic:</a:t>
            </a:r>
          </a:p>
          <a:p>
            <a:pPr lvl="1"/>
            <a:r>
              <a:rPr lang="en-US" dirty="0"/>
              <a:t>All system modules run in kernel space.</a:t>
            </a:r>
          </a:p>
          <a:p>
            <a:pPr lvl="1"/>
            <a:r>
              <a:rPr lang="en-US" dirty="0"/>
              <a:t>Can interact quickly with devices.</a:t>
            </a:r>
          </a:p>
          <a:p>
            <a:pPr lvl="1"/>
            <a:r>
              <a:rPr lang="en-US" dirty="0"/>
              <a:t>Large size, consumes more RAM.</a:t>
            </a:r>
          </a:p>
          <a:p>
            <a:pPr lvl="1"/>
            <a:r>
              <a:rPr lang="en-US" dirty="0"/>
              <a:t>Less stable.</a:t>
            </a:r>
          </a:p>
          <a:p>
            <a:r>
              <a:rPr lang="en-US" dirty="0"/>
              <a:t>Microkernel:</a:t>
            </a:r>
          </a:p>
          <a:p>
            <a:pPr lvl="1"/>
            <a:r>
              <a:rPr lang="en-US" dirty="0"/>
              <a:t>Runs minimum resources necessary.</a:t>
            </a:r>
          </a:p>
          <a:p>
            <a:pPr lvl="1"/>
            <a:r>
              <a:rPr lang="en-US" dirty="0"/>
              <a:t>Smaller kernel space, larger user space.</a:t>
            </a:r>
          </a:p>
          <a:p>
            <a:pPr lvl="1"/>
            <a:r>
              <a:rPr lang="en-US" dirty="0"/>
              <a:t>Smaller over size, consumes less RAM.</a:t>
            </a:r>
          </a:p>
          <a:p>
            <a:pPr lvl="1"/>
            <a:r>
              <a:rPr lang="en-US" dirty="0"/>
              <a:t>More stable.</a:t>
            </a:r>
          </a:p>
          <a:p>
            <a:pPr lvl="1"/>
            <a:r>
              <a:rPr lang="en-US" dirty="0"/>
              <a:t>Worse performance.</a:t>
            </a:r>
          </a:p>
        </p:txBody>
      </p:sp>
    </p:spTree>
    <p:extLst>
      <p:ext uri="{BB962C8B-B14F-4D97-AF65-F5344CB8AC3E}">
        <p14:creationId xmlns:p14="http://schemas.microsoft.com/office/powerpoint/2010/main" val="94337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C3FD-5992-4351-95C6-EF41DB00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Linux Kernel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543A11-A21F-4FF9-BA93-D312EA889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free and open source monolithic kernel that manages all other resources on the operating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D48F5-8FDA-435D-A6E5-B8B347906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3828B2-FBCA-49D0-AEB6-BC9540D0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drivers run within kernel space.</a:t>
            </a:r>
          </a:p>
          <a:p>
            <a:pPr lvl="1"/>
            <a:r>
              <a:rPr lang="en-US" dirty="0"/>
              <a:t>Have full access to hardware.</a:t>
            </a:r>
          </a:p>
          <a:p>
            <a:r>
              <a:rPr lang="en-US" dirty="0"/>
              <a:t>Architecture provides many useful features.</a:t>
            </a:r>
          </a:p>
          <a:p>
            <a:pPr lvl="1"/>
            <a:r>
              <a:rPr lang="en-US" dirty="0"/>
              <a:t>Virtual memory, TCP/IP networking, shared libraries, etc.</a:t>
            </a:r>
          </a:p>
          <a:p>
            <a:r>
              <a:rPr lang="en-US" dirty="0"/>
              <a:t>Kernel is modular.</a:t>
            </a:r>
          </a:p>
          <a:p>
            <a:pPr lvl="1"/>
            <a:r>
              <a:rPr lang="en-US" dirty="0"/>
              <a:t>Users can configure/extend kernel functionality.</a:t>
            </a:r>
          </a:p>
          <a:p>
            <a:r>
              <a:rPr lang="en-US" dirty="0"/>
              <a:t>Each update is given a version number.</a:t>
            </a:r>
          </a:p>
          <a:p>
            <a:pPr lvl="1"/>
            <a:r>
              <a:rPr lang="en-US" dirty="0"/>
              <a:t>Format: </a:t>
            </a:r>
            <a:r>
              <a:rPr lang="en-US" dirty="0">
                <a:latin typeface="Cutive Mono" panose="020B0604020202020204" charset="0"/>
              </a:rPr>
              <a:t>major.minor</a:t>
            </a:r>
          </a:p>
          <a:p>
            <a:pPr lvl="1"/>
            <a:r>
              <a:rPr lang="en-US" dirty="0"/>
              <a:t>4.19 released in 10/2018.</a:t>
            </a:r>
          </a:p>
        </p:txBody>
      </p:sp>
    </p:spTree>
    <p:extLst>
      <p:ext uri="{BB962C8B-B14F-4D97-AF65-F5344CB8AC3E}">
        <p14:creationId xmlns:p14="http://schemas.microsoft.com/office/powerpoint/2010/main" val="195189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80BA-8DE8-0747-8280-07FE19E5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F0282-4D0D-CB42-85BF-885F157AA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93322-002A-4086-997F-6D68E4CB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1" y="1212339"/>
            <a:ext cx="5032258" cy="27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5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0233D1-DD54-4FD1-9A6D-8C07DB7B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uname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27288-9773-4F84-99FD-8D956B5D8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AC6DD9-C0F1-46A8-B881-F6B6D410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Prints name of kernel.</a:t>
            </a:r>
          </a:p>
          <a:p>
            <a:r>
              <a:rPr lang="en-US" dirty="0">
                <a:latin typeface="Cutive Mono" panose="020B0604020202020204" charset="0"/>
              </a:rPr>
              <a:t>uname -r</a:t>
            </a:r>
            <a:r>
              <a:rPr lang="en-US" dirty="0"/>
              <a:t> prints kernel version.</a:t>
            </a:r>
          </a:p>
          <a:p>
            <a:r>
              <a:rPr lang="en-US" dirty="0">
                <a:latin typeface="Cutive Mono" panose="020B0604020202020204" charset="0"/>
              </a:rPr>
              <a:t>uname -i</a:t>
            </a:r>
            <a:r>
              <a:rPr lang="en-US" dirty="0"/>
              <a:t> prints hardware platform.</a:t>
            </a:r>
          </a:p>
          <a:p>
            <a:r>
              <a:rPr lang="en-US" dirty="0">
                <a:latin typeface="Cutive Mono" panose="020B0604020202020204" charset="0"/>
              </a:rPr>
              <a:t>uname -a</a:t>
            </a:r>
            <a:r>
              <a:rPr lang="en-US" dirty="0"/>
              <a:t> prints all.</a:t>
            </a:r>
          </a:p>
        </p:txBody>
      </p:sp>
    </p:spTree>
    <p:extLst>
      <p:ext uri="{BB962C8B-B14F-4D97-AF65-F5344CB8AC3E}">
        <p14:creationId xmlns:p14="http://schemas.microsoft.com/office/powerpoint/2010/main" val="3708980460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DEC34C-1F29-4801-A287-FDD0193C60B3}"/>
</file>

<file path=customXml/itemProps2.xml><?xml version="1.0" encoding="utf-8"?>
<ds:datastoreItem xmlns:ds="http://schemas.openxmlformats.org/officeDocument/2006/customXml" ds:itemID="{D0EA4606-581D-4A77-A3C9-41FE6EAF01C2}"/>
</file>

<file path=customXml/itemProps3.xml><?xml version="1.0" encoding="utf-8"?>
<ds:datastoreItem xmlns:ds="http://schemas.openxmlformats.org/officeDocument/2006/customXml" ds:itemID="{B0EC3ED4-76EE-4507-9F24-C40A6D45B0A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1467</Words>
  <Application>Microsoft Office PowerPoint</Application>
  <PresentationFormat>On-screen Show (16:9)</PresentationFormat>
  <Paragraphs>252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Open Sans SemiBold</vt:lpstr>
      <vt:lpstr>Calibri</vt:lpstr>
      <vt:lpstr>Open Sans</vt:lpstr>
      <vt:lpstr>Cousine</vt:lpstr>
      <vt:lpstr>Cutive Mono</vt:lpstr>
      <vt:lpstr>Arial</vt:lpstr>
      <vt:lpstr>2_LO-CompTIA</vt:lpstr>
      <vt:lpstr>Managing Kernel Modules</vt:lpstr>
      <vt:lpstr>Kernel (Slide 1 of 2)</vt:lpstr>
      <vt:lpstr>Kernel (Slide 2 of 2)</vt:lpstr>
      <vt:lpstr>Kernel Space and User Space (Slide 1 of 2)</vt:lpstr>
      <vt:lpstr>Kernel Space and User Space (Slide 2 of 2)</vt:lpstr>
      <vt:lpstr>Types of Kernels</vt:lpstr>
      <vt:lpstr>The Linux Kernel</vt:lpstr>
      <vt:lpstr>Kernel Versioning</vt:lpstr>
      <vt:lpstr>The uname Command (Slide 1 of 2)</vt:lpstr>
      <vt:lpstr>The uname Command (Slide 2 of 2)</vt:lpstr>
      <vt:lpstr>Kernel Layers</vt:lpstr>
      <vt:lpstr>PowerPoint Presentation</vt:lpstr>
      <vt:lpstr>Activity: Exploring the Linux Kernel</vt:lpstr>
      <vt:lpstr>Kernel Modules</vt:lpstr>
      <vt:lpstr>The /usr/lib/ Directory</vt:lpstr>
      <vt:lpstr>Kernel Module Management Commands</vt:lpstr>
      <vt:lpstr>The modprobe Command</vt:lpstr>
      <vt:lpstr>The depmod Command</vt:lpstr>
      <vt:lpstr>Kernel Module Configuration (Slide 1 of 2)</vt:lpstr>
      <vt:lpstr>Kernel Module Configuration (Slide 2 of 2)</vt:lpstr>
      <vt:lpstr>Kernel Parameters</vt:lpstr>
      <vt:lpstr>The sysctl Command (Slide 1 of 2)</vt:lpstr>
      <vt:lpstr>The sysctl Command (Slide 2 of 2)</vt:lpstr>
      <vt:lpstr>PowerPoint Presentation</vt:lpstr>
      <vt:lpstr>Activity: Installing and Configuring Kernel Modules</vt:lpstr>
      <vt:lpstr>The /proc/ Directory</vt:lpstr>
      <vt:lpstr>The /proc/version File (Slide 1 of 2)</vt:lpstr>
      <vt:lpstr>The /proc/version File (Slide 2 of 2)</vt:lpstr>
      <vt:lpstr>The dmesg Command (Slide 1 of 2)</vt:lpstr>
      <vt:lpstr>The dmesg Command (Slide 2 of 2)</vt:lpstr>
      <vt:lpstr>PowerPoint Presentation</vt:lpstr>
      <vt:lpstr>Activity: Monitoring Kernel Modules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Kernel Services</dc:title>
  <dc:subject/>
  <dc:creator>Jason Nufryk</dc:creator>
  <cp:keywords/>
  <dc:description/>
  <cp:lastModifiedBy>Lindsay Bachman</cp:lastModifiedBy>
  <cp:revision>36</cp:revision>
  <dcterms:created xsi:type="dcterms:W3CDTF">2018-09-18T20:02:19Z</dcterms:created>
  <dcterms:modified xsi:type="dcterms:W3CDTF">2019-03-15T14:44:52Z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